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369" r:id="rId3"/>
    <p:sldId id="367" r:id="rId4"/>
    <p:sldId id="368" r:id="rId5"/>
    <p:sldId id="371" r:id="rId6"/>
    <p:sldId id="372" r:id="rId7"/>
    <p:sldId id="373" r:id="rId8"/>
    <p:sldId id="374" r:id="rId9"/>
    <p:sldId id="375" r:id="rId10"/>
    <p:sldId id="377" r:id="rId11"/>
    <p:sldId id="376" r:id="rId12"/>
    <p:sldId id="37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0000"/>
    <a:srgbClr val="FFFFFF"/>
    <a:srgbClr val="44546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223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8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tiff>
</file>

<file path=ppt/media/image3.png>
</file>

<file path=ppt/media/image4.png>
</file>

<file path=ppt/media/image5.tif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F32F1C-A509-984F-9E5B-E228248344CD}" type="datetimeFigureOut">
              <a:rPr kumimoji="1" lang="ko-KR" altLang="en-US" smtClean="0"/>
              <a:t>2023. 3. 27.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83281F-892B-614E-B792-481EB2F7C5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2442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2023. 3. 27.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3925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2023. 3. 27.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47712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2023. 3. 27.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15140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2023. 3. 27.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608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2023. 3. 27.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61084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2023. 3. 27.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24547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2023. 3. 27.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38768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2023. 3. 27.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5006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2023. 3. 27.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1633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2023. 3. 27.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604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2023. 3. 27.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5520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BEE32-551C-D044-9ECF-F871403689A5}" type="datetimeFigureOut">
              <a:rPr kumimoji="1" lang="ko-KR" altLang="en-US" smtClean="0"/>
              <a:t>2023. 3. 27.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16842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ppw.kuleuven.be/ogp/anderepdf/efic-2017.pdf" TargetMode="External"/><Relationship Id="rId3" Type="http://schemas.openxmlformats.org/officeDocument/2006/relationships/image" Target="../media/image2.tiff"/><Relationship Id="rId7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tiff"/><Relationship Id="rId7" Type="http://schemas.openxmlformats.org/officeDocument/2006/relationships/hyperlink" Target="https://www.youtube.com/watch?v=sMb00lz-IfE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youtube.com/watch?v=9rIy0xY99a0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54117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9202" y="116699"/>
            <a:ext cx="288412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GBME </a:t>
            </a:r>
            <a:r>
              <a:rPr lang="ko-KR" altLang="en-US" sz="1600" dirty="0">
                <a:latin typeface="Seravek Light" charset="0"/>
                <a:ea typeface="Seravek Light" charset="0"/>
                <a:cs typeface="Seravek Light" charset="0"/>
              </a:rPr>
              <a:t>Probability and Statistics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9782467" y="102769"/>
            <a:ext cx="23015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Lecture 08</a:t>
            </a:r>
            <a:endParaRPr lang="ko-KR" altLang="en-US" sz="16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634733" y="2120740"/>
            <a:ext cx="292259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800" dirty="0">
                <a:solidFill>
                  <a:schemeClr val="accent6">
                    <a:lumMod val="75000"/>
                  </a:schemeClr>
                </a:solidFill>
                <a:latin typeface="Seravek Light" charset="0"/>
                <a:ea typeface="Seravek Light" charset="0"/>
                <a:cs typeface="Seravek Light" charset="0"/>
              </a:rPr>
              <a:t>Lecture 08</a:t>
            </a:r>
            <a:endParaRPr lang="en-US" altLang="ko-KR" sz="4800" dirty="0">
              <a:latin typeface="Seravek Light" charset="0"/>
              <a:ea typeface="Seravek Light" charset="0"/>
              <a:cs typeface="Seravek Light" charset="0"/>
            </a:endParaRPr>
          </a:p>
          <a:p>
            <a:pPr algn="ctr"/>
            <a:r>
              <a:rPr lang="en-US" altLang="ko-KR" sz="4800" dirty="0">
                <a:latin typeface="Seravek Light" charset="0"/>
                <a:ea typeface="Seravek Light" charset="0"/>
                <a:cs typeface="Seravek Light" charset="0"/>
              </a:rPr>
              <a:t>Sampling</a:t>
            </a:r>
          </a:p>
        </p:txBody>
      </p:sp>
    </p:spTree>
    <p:extLst>
      <p:ext uri="{BB962C8B-B14F-4D97-AF65-F5344CB8AC3E}">
        <p14:creationId xmlns:p14="http://schemas.microsoft.com/office/powerpoint/2010/main" val="20555252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216491" y="222608"/>
            <a:ext cx="487922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Common Mistakes in sampling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2" name="텍스트 상자 11"/>
          <p:cNvSpPr txBox="1"/>
          <p:nvPr/>
        </p:nvSpPr>
        <p:spPr>
          <a:xfrm>
            <a:off x="1136286" y="989045"/>
            <a:ext cx="11055714" cy="319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0000"/>
              </a:lnSpc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Mistake 1: Sample Volunteers</a:t>
            </a:r>
            <a:r>
              <a:rPr lang="en-US" altLang="ko-KR" dirty="0">
                <a:solidFill>
                  <a:schemeClr val="accent5"/>
                </a:solidFill>
                <a:latin typeface="Seravek Light" charset="0"/>
                <a:ea typeface="Seravek Light" charset="0"/>
                <a:cs typeface="Seravek Light" charset="0"/>
              </a:rPr>
              <a:t>: voluntary response bias</a:t>
            </a:r>
            <a:endParaRPr lang="en-US" altLang="ko-KR" sz="1600" dirty="0">
              <a:solidFill>
                <a:schemeClr val="accent5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>
              <a:lnSpc>
                <a:spcPct val="160000"/>
              </a:lnSpc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Mistake 2: Sample Conveniently</a:t>
            </a:r>
            <a:r>
              <a:rPr lang="en-US" altLang="ko-KR" dirty="0">
                <a:solidFill>
                  <a:schemeClr val="accent5"/>
                </a:solidFill>
                <a:latin typeface="Seravek Light" charset="0"/>
                <a:ea typeface="Seravek Light" charset="0"/>
                <a:cs typeface="Seravek Light" charset="0"/>
              </a:rPr>
              <a:t>: may not be representative of the population</a:t>
            </a:r>
          </a:p>
          <a:p>
            <a:pPr>
              <a:lnSpc>
                <a:spcPct val="160000"/>
              </a:lnSpc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Mistake 3: Use a Bad Sampling Frame</a:t>
            </a:r>
            <a:r>
              <a:rPr lang="en-US" altLang="ko-KR" dirty="0">
                <a:solidFill>
                  <a:schemeClr val="accent5"/>
                </a:solidFill>
                <a:latin typeface="Seravek Light" charset="0"/>
                <a:ea typeface="Seravek Light" charset="0"/>
                <a:cs typeface="Seravek Light" charset="0"/>
              </a:rPr>
              <a:t>: incomplete sampling frame introduces bias</a:t>
            </a:r>
          </a:p>
          <a:p>
            <a:pPr>
              <a:lnSpc>
                <a:spcPct val="160000"/>
              </a:lnSpc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Mistake 4: </a:t>
            </a:r>
            <a:r>
              <a:rPr lang="en-US" altLang="ko-KR" dirty="0" err="1">
                <a:latin typeface="Seravek Light" charset="0"/>
                <a:ea typeface="Seravek Light" charset="0"/>
                <a:cs typeface="Seravek Light" charset="0"/>
              </a:rPr>
              <a:t>Undercoverage</a:t>
            </a:r>
            <a:r>
              <a:rPr lang="en-US" altLang="ko-KR" dirty="0">
                <a:solidFill>
                  <a:schemeClr val="accent5"/>
                </a:solidFill>
                <a:latin typeface="Seravek Light" charset="0"/>
                <a:ea typeface="Seravek Light" charset="0"/>
                <a:cs typeface="Seravek Light" charset="0"/>
              </a:rPr>
              <a:t>: some portion of the population is not sampled at all</a:t>
            </a:r>
          </a:p>
          <a:p>
            <a:pPr>
              <a:lnSpc>
                <a:spcPct val="160000"/>
              </a:lnSpc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Mistake 5: Nonresponse Bias</a:t>
            </a:r>
            <a:r>
              <a:rPr lang="en-US" altLang="ko-KR" dirty="0">
                <a:solidFill>
                  <a:schemeClr val="accent5"/>
                </a:solidFill>
                <a:latin typeface="Seravek Light" charset="0"/>
                <a:ea typeface="Seravek Light" charset="0"/>
                <a:cs typeface="Seravek Light" charset="0"/>
              </a:rPr>
              <a:t>: those who don’t respond may differ from those who do</a:t>
            </a:r>
          </a:p>
          <a:p>
            <a:pPr>
              <a:lnSpc>
                <a:spcPct val="160000"/>
              </a:lnSpc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Mistake 6: Response Bias</a:t>
            </a:r>
            <a:r>
              <a:rPr lang="en-US" altLang="ko-KR" dirty="0">
                <a:solidFill>
                  <a:schemeClr val="accent5"/>
                </a:solidFill>
                <a:latin typeface="Seravek Light" charset="0"/>
                <a:ea typeface="Seravek Light" charset="0"/>
                <a:cs typeface="Seravek Light" charset="0"/>
              </a:rPr>
              <a:t>: anything survey design that influences the response</a:t>
            </a:r>
          </a:p>
          <a:p>
            <a:pPr>
              <a:lnSpc>
                <a:spcPct val="160000"/>
              </a:lnSpc>
            </a:pPr>
            <a:endParaRPr lang="en-US" altLang="ko-KR" dirty="0">
              <a:solidFill>
                <a:schemeClr val="accent5"/>
              </a:solidFill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8246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216491" y="222608"/>
            <a:ext cx="549701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E.g., Sampling bias in pain research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5060" y="911002"/>
            <a:ext cx="7649645" cy="54427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4771" y="994786"/>
            <a:ext cx="3557030" cy="2502039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69202" y="6122933"/>
            <a:ext cx="366273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>
                <a:latin typeface="Seravek Light" charset="0"/>
                <a:ea typeface="Seravek Light" charset="0"/>
                <a:cs typeface="Seravek Light" charset="0"/>
                <a:hlinkClick r:id="rId8"/>
              </a:rPr>
              <a:t>https://ppw.kuleuven.be/ogp/anderepdf/efic-2017.pdf</a:t>
            </a:r>
            <a:endParaRPr lang="en-US" altLang="ko-KR" sz="1200" dirty="0">
              <a:latin typeface="Seravek Light" charset="0"/>
              <a:ea typeface="Seravek Light" charset="0"/>
              <a:cs typeface="Seravek Light" charset="0"/>
            </a:endParaRPr>
          </a:p>
          <a:p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9205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7582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Key Points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5" name="텍스트 상자 14"/>
          <p:cNvSpPr txBox="1"/>
          <p:nvPr/>
        </p:nvSpPr>
        <p:spPr>
          <a:xfrm>
            <a:off x="1420777" y="1071310"/>
            <a:ext cx="9350445" cy="2259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60000"/>
              </a:lnSpc>
            </a:pPr>
            <a:r>
              <a:rPr lang="en-US" altLang="ko-KR" b="1" dirty="0">
                <a:solidFill>
                  <a:srgbClr val="002060"/>
                </a:solidFill>
                <a:latin typeface="Seravek Light" charset="0"/>
                <a:ea typeface="Seravek Light" charset="0"/>
                <a:cs typeface="Seravek Light" charset="0"/>
              </a:rPr>
              <a:t>Chapter 11 and 12: Randomness, Sampling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Population parameters vs. sample statistics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Sampling methods: 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Simple sampling, stratified sampling, cluster sampling, multistage sampling, systematic sampling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Common mistakes in sampling</a:t>
            </a:r>
            <a:r>
              <a:rPr lang="mr-IN" altLang="ko-KR" dirty="0">
                <a:latin typeface="Seravek Light" charset="0"/>
                <a:ea typeface="Seravek Light" charset="0"/>
                <a:cs typeface="Seravek Light" charset="0"/>
              </a:rPr>
              <a:t>…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9388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300434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Review: Key Points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5" name="텍스트 상자 14"/>
          <p:cNvSpPr txBox="1"/>
          <p:nvPr/>
        </p:nvSpPr>
        <p:spPr>
          <a:xfrm>
            <a:off x="1136286" y="989045"/>
            <a:ext cx="7638630" cy="18651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60000"/>
              </a:lnSpc>
            </a:pPr>
            <a:r>
              <a:rPr lang="en-US" altLang="ko-KR" b="1" dirty="0">
                <a:solidFill>
                  <a:srgbClr val="002060"/>
                </a:solidFill>
                <a:latin typeface="Seravek Light" charset="0"/>
                <a:ea typeface="Seravek Light" charset="0"/>
                <a:cs typeface="Seravek Light" charset="0"/>
              </a:rPr>
              <a:t>Chapter 9 and 10: Regression wisdom, re-expressing data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Bends, subgroups, outliers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Cautious about extrapolation, causation, lurking variables, summary stats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Tukey’s ladder</a:t>
            </a:r>
          </a:p>
        </p:txBody>
      </p:sp>
    </p:spTree>
    <p:extLst>
      <p:ext uri="{BB962C8B-B14F-4D97-AF65-F5344CB8AC3E}">
        <p14:creationId xmlns:p14="http://schemas.microsoft.com/office/powerpoint/2010/main" val="489175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214674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Randomness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0" name="텍스트 상자 19"/>
          <p:cNvSpPr txBox="1"/>
          <p:nvPr/>
        </p:nvSpPr>
        <p:spPr>
          <a:xfrm>
            <a:off x="1136286" y="989045"/>
            <a:ext cx="11055714" cy="127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Good videos:</a:t>
            </a:r>
            <a:endParaRPr lang="en-US" altLang="ko-KR" sz="15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15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https://www.youtube.com/watch?v=9rIy0xY99a0</a:t>
            </a:r>
            <a:endParaRPr lang="en-US" altLang="ko-KR" sz="15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1500" dirty="0">
                <a:latin typeface="Seravek Light" charset="0"/>
                <a:ea typeface="Seravek Light" charset="0"/>
                <a:cs typeface="Seravek Light" charset="0"/>
                <a:hlinkClick r:id="rId7"/>
              </a:rPr>
              <a:t>https://www.youtube.com/watch?v=sMb00lz-IfE</a:t>
            </a:r>
            <a:endParaRPr lang="en-US" altLang="ko-KR" sz="15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34587" y="2470934"/>
            <a:ext cx="9859511" cy="3097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11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61775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Sampling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0" name="텍스트 상자 19"/>
          <p:cNvSpPr txBox="1"/>
          <p:nvPr/>
        </p:nvSpPr>
        <p:spPr>
          <a:xfrm>
            <a:off x="1136286" y="989045"/>
            <a:ext cx="11055714" cy="2505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Idea 1: Examine a part of the whole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1600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Population</a:t>
            </a:r>
            <a:r>
              <a:rPr lang="en-US" altLang="ko-KR" sz="1600" b="1" dirty="0">
                <a:latin typeface="Seravek Light" charset="0"/>
                <a:ea typeface="Seravek Light" charset="0"/>
                <a:cs typeface="Seravek Light" charset="0"/>
              </a:rPr>
              <a:t>: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 the entire group of individuals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1600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Sample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: a smaller group of individuals, selected from the population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difficult to ensure the sample </a:t>
            </a:r>
            <a:r>
              <a:rPr lang="en-US" altLang="ko-KR" sz="1600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represents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the population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1600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Bias: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 over- or under-represent some characteristics of the population (e.g., Literary Digest Poll, they sampled response using phone calls when telephone was a luxury)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7078E3E-6D98-5D47-9C0B-4E72430037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88207">
            <a:off x="10074097" y="3201911"/>
            <a:ext cx="1666771" cy="2292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864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 bldLvl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61775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Sampling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0" name="텍스트 상자 19"/>
          <p:cNvSpPr txBox="1"/>
          <p:nvPr/>
        </p:nvSpPr>
        <p:spPr>
          <a:xfrm>
            <a:off x="1136286" y="989045"/>
            <a:ext cx="11055714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Idea 1: Examine a part of the whole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Idea 2: Randomize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To make sure the sampling is not biased</a:t>
            </a:r>
          </a:p>
        </p:txBody>
      </p:sp>
    </p:spTree>
    <p:extLst>
      <p:ext uri="{BB962C8B-B14F-4D97-AF65-F5344CB8AC3E}">
        <p14:creationId xmlns:p14="http://schemas.microsoft.com/office/powerpoint/2010/main" val="571023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61775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Sampling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0" name="텍스트 상자 19"/>
          <p:cNvSpPr txBox="1"/>
          <p:nvPr/>
        </p:nvSpPr>
        <p:spPr>
          <a:xfrm>
            <a:off x="1136286" y="989045"/>
            <a:ext cx="11055714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Idea 1: Examine a part of the whole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Idea 2: Randomize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Idea 3: Sample size matters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Important thing is not the fraction of the population, but the sample size.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i="1" dirty="0">
                <a:latin typeface="Seravek Light" charset="0"/>
                <a:ea typeface="Seravek Light" charset="0"/>
                <a:cs typeface="Seravek Light" charset="0"/>
              </a:rPr>
              <a:t>Census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: examine the entire population</a:t>
            </a:r>
          </a:p>
          <a:p>
            <a:pPr marL="1228725" lvl="2" indent="-314325">
              <a:lnSpc>
                <a:spcPct val="160000"/>
              </a:lnSpc>
              <a:buFont typeface="Wingdings" charset="2"/>
              <a:buChar char="§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It is difficult to complete a census</a:t>
            </a:r>
          </a:p>
          <a:p>
            <a:pPr marL="1228725" lvl="2" indent="-314325">
              <a:lnSpc>
                <a:spcPct val="160000"/>
              </a:lnSpc>
              <a:buFont typeface="Wingdings" charset="2"/>
              <a:buChar char="§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More noisy</a:t>
            </a:r>
          </a:p>
          <a:p>
            <a:pPr marL="1228725" lvl="2" indent="-314325">
              <a:lnSpc>
                <a:spcPct val="160000"/>
              </a:lnSpc>
              <a:buFont typeface="Wingdings" charset="2"/>
              <a:buChar char="§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They do not stand still</a:t>
            </a:r>
          </a:p>
        </p:txBody>
      </p:sp>
    </p:spTree>
    <p:extLst>
      <p:ext uri="{BB962C8B-B14F-4D97-AF65-F5344CB8AC3E}">
        <p14:creationId xmlns:p14="http://schemas.microsoft.com/office/powerpoint/2010/main" val="2134587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uiExpand="1" build="p" bldLvl="2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44919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Populations and parameters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95513" y="2161764"/>
            <a:ext cx="7000974" cy="1837360"/>
          </a:xfrm>
          <a:prstGeom prst="rect">
            <a:avLst/>
          </a:prstGeom>
        </p:spPr>
      </p:pic>
      <p:sp>
        <p:nvSpPr>
          <p:cNvPr id="12" name="텍스트 상자 11"/>
          <p:cNvSpPr txBox="1"/>
          <p:nvPr/>
        </p:nvSpPr>
        <p:spPr>
          <a:xfrm>
            <a:off x="1136286" y="989045"/>
            <a:ext cx="11055714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Population parameters: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 parameters to model for a population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Sample statistics (or statistics):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summaries of sample data to estimate the population parameters</a:t>
            </a:r>
          </a:p>
        </p:txBody>
      </p:sp>
    </p:spTree>
    <p:extLst>
      <p:ext uri="{BB962C8B-B14F-4D97-AF65-F5344CB8AC3E}">
        <p14:creationId xmlns:p14="http://schemas.microsoft.com/office/powerpoint/2010/main" val="2106297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Sampling methods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2" name="텍스트 상자 11"/>
          <p:cNvSpPr txBox="1"/>
          <p:nvPr/>
        </p:nvSpPr>
        <p:spPr>
          <a:xfrm>
            <a:off x="1136286" y="989045"/>
            <a:ext cx="1105571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0000"/>
              </a:lnSpc>
            </a:pPr>
            <a:r>
              <a:rPr lang="en-US" altLang="ko-KR" dirty="0">
                <a:latin typeface="Seravek" charset="0"/>
                <a:ea typeface="Seravek" charset="0"/>
                <a:cs typeface="Seravek" charset="0"/>
              </a:rPr>
              <a:t>Simple Random Sampling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Each person has an equal chance of being selected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>
              <a:lnSpc>
                <a:spcPct val="160000"/>
              </a:lnSpc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Stratified Random Sampling</a:t>
            </a:r>
          </a:p>
          <a:p>
            <a:pPr marL="285750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Strata: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population is first divided into homogeneous groups (e.g., male and female)</a:t>
            </a:r>
          </a:p>
          <a:p>
            <a:pPr marL="285750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Then, simple random sampling within each stratum before the results are combined.</a:t>
            </a:r>
          </a:p>
          <a:p>
            <a:pPr marL="742950" lvl="1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E.g., 60% men and 40% women in the campus: randomly sample 60 men and 40 women for 100 subjects</a:t>
            </a:r>
          </a:p>
          <a:p>
            <a:pPr marL="742950" lvl="1" indent="-285750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6612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2" name="텍스트 상자 11"/>
          <p:cNvSpPr txBox="1"/>
          <p:nvPr/>
        </p:nvSpPr>
        <p:spPr>
          <a:xfrm>
            <a:off x="1136286" y="989045"/>
            <a:ext cx="11055714" cy="4876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0000"/>
              </a:lnSpc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Cluster Sampling</a:t>
            </a:r>
          </a:p>
          <a:p>
            <a:pPr marL="285750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Splitting the population into </a:t>
            </a:r>
            <a:r>
              <a:rPr lang="en-US" altLang="ko-KR" i="1" dirty="0">
                <a:latin typeface="Seravek Light" charset="0"/>
                <a:ea typeface="Seravek Light" charset="0"/>
                <a:cs typeface="Seravek Light" charset="0"/>
              </a:rPr>
              <a:t>representative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clusters, first. </a:t>
            </a:r>
          </a:p>
          <a:p>
            <a:pPr marL="285750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>
                <a:latin typeface="Seravek Light" charset="0"/>
                <a:ea typeface="Seravek Light" charset="0"/>
                <a:cs typeface="Seravek Light" charset="0"/>
              </a:rPr>
              <a:t>Then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, </a:t>
            </a:r>
            <a:r>
              <a:rPr lang="en-US" altLang="ko-KR">
                <a:latin typeface="Seravek Light" charset="0"/>
                <a:ea typeface="Seravek Light" charset="0"/>
                <a:cs typeface="Seravek Light" charset="0"/>
              </a:rPr>
              <a:t>select one or a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few clusters at random, and </a:t>
            </a:r>
            <a:r>
              <a:rPr lang="en-US" altLang="ko-KR">
                <a:latin typeface="Seravek Light" charset="0"/>
                <a:ea typeface="Seravek Light" charset="0"/>
                <a:cs typeface="Seravek Light" charset="0"/>
              </a:rPr>
              <a:t>do census.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285750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What’s different from stratified sampling?  Clusters can be heterogeneous!</a:t>
            </a:r>
          </a:p>
          <a:p>
            <a:pPr marL="285750" indent="-285750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>
              <a:lnSpc>
                <a:spcPct val="160000"/>
              </a:lnSpc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Multistage samples</a:t>
            </a:r>
          </a:p>
          <a:p>
            <a:pPr marL="285750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combine several sampling methods</a:t>
            </a:r>
          </a:p>
          <a:p>
            <a:pPr>
              <a:lnSpc>
                <a:spcPct val="160000"/>
              </a:lnSpc>
            </a:pPr>
            <a:endParaRPr lang="en-US" altLang="ko-KR" b="1" dirty="0">
              <a:latin typeface="Seravek Light" charset="0"/>
              <a:ea typeface="Seravek Light" charset="0"/>
              <a:cs typeface="Seravek Light" charset="0"/>
            </a:endParaRPr>
          </a:p>
          <a:p>
            <a:pPr>
              <a:lnSpc>
                <a:spcPct val="160000"/>
              </a:lnSpc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Systematic Samples</a:t>
            </a:r>
          </a:p>
          <a:p>
            <a:pPr marL="285750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select samples systematically (e.g., survey every 10</a:t>
            </a:r>
            <a:r>
              <a:rPr lang="en-US" altLang="ko-KR" baseline="30000" dirty="0">
                <a:latin typeface="Seravek Light" charset="0"/>
                <a:ea typeface="Seravek Light" charset="0"/>
                <a:cs typeface="Seravek Light" charset="0"/>
              </a:rPr>
              <a:t>th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 person on the list)</a:t>
            </a:r>
          </a:p>
          <a:p>
            <a:pPr marL="742950" lvl="1" indent="-285750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216491" y="222608"/>
            <a:ext cx="435087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Sampling methods (cont’d)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0542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2085</TotalTime>
  <Words>708</Words>
  <Application>Microsoft Macintosh PowerPoint</Application>
  <PresentationFormat>와이드스크린</PresentationFormat>
  <Paragraphs>92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맑은 고딕</vt:lpstr>
      <vt:lpstr>Arial</vt:lpstr>
      <vt:lpstr>PT Sans Narrow</vt:lpstr>
      <vt:lpstr>Seravek</vt:lpstr>
      <vt:lpstr>Seravek Light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Choong-wan Woo</dc:creator>
  <cp:lastModifiedBy>우충완</cp:lastModifiedBy>
  <cp:revision>390</cp:revision>
  <dcterms:created xsi:type="dcterms:W3CDTF">2017-08-24T21:55:02Z</dcterms:created>
  <dcterms:modified xsi:type="dcterms:W3CDTF">2023-03-27T02:36:54Z</dcterms:modified>
</cp:coreProperties>
</file>

<file path=docProps/thumbnail.jpeg>
</file>